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19"/>
  </p:notesMasterIdLst>
  <p:sldIdLst>
    <p:sldId id="256" r:id="rId2"/>
    <p:sldId id="302" r:id="rId3"/>
    <p:sldId id="303" r:id="rId4"/>
    <p:sldId id="299" r:id="rId5"/>
    <p:sldId id="305" r:id="rId6"/>
    <p:sldId id="313" r:id="rId7"/>
    <p:sldId id="581" r:id="rId8"/>
    <p:sldId id="289" r:id="rId9"/>
    <p:sldId id="304" r:id="rId10"/>
    <p:sldId id="300" r:id="rId11"/>
    <p:sldId id="306" r:id="rId12"/>
    <p:sldId id="307" r:id="rId13"/>
    <p:sldId id="308" r:id="rId14"/>
    <p:sldId id="584" r:id="rId15"/>
    <p:sldId id="309" r:id="rId16"/>
    <p:sldId id="582" r:id="rId17"/>
    <p:sldId id="58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6"/>
    <p:restoredTop sz="78790"/>
  </p:normalViewPr>
  <p:slideViewPr>
    <p:cSldViewPr snapToGrid="0">
      <p:cViewPr varScale="1">
        <p:scale>
          <a:sx n="142" d="100"/>
          <a:sy n="142" d="100"/>
        </p:scale>
        <p:origin x="129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10c80cd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10c80cd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TODO Add names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Future work on control</a:t>
            </a:r>
          </a:p>
          <a:p>
            <a:r>
              <a:rPr lang="en-FR" dirty="0"/>
              <a:t>Gains on internal data</a:t>
            </a:r>
          </a:p>
          <a:p>
            <a:pPr lvl="1"/>
            <a:r>
              <a:rPr lang="en-FR" dirty="0"/>
              <a:t>Especially due to control of data bias</a:t>
            </a:r>
          </a:p>
          <a:p>
            <a:pPr lvl="0"/>
            <a:r>
              <a:rPr lang="en-FR" dirty="0"/>
              <a:t>Applicable on TREC</a:t>
            </a:r>
          </a:p>
          <a:p>
            <a:pPr lvl="0"/>
            <a:r>
              <a:rPr lang="en-FR" dirty="0"/>
              <a:t>Huggingface</a:t>
            </a:r>
          </a:p>
          <a:p>
            <a:pPr lvl="0"/>
            <a:r>
              <a:rPr lang="en-FR" dirty="0"/>
              <a:t>SPLIT into two slides</a:t>
            </a:r>
          </a:p>
        </p:txBody>
      </p:sp>
    </p:spTree>
    <p:extLst>
      <p:ext uri="{BB962C8B-B14F-4D97-AF65-F5344CB8AC3E}">
        <p14:creationId xmlns:p14="http://schemas.microsoft.com/office/powerpoint/2010/main" val="973927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Future work on control</a:t>
            </a:r>
          </a:p>
          <a:p>
            <a:r>
              <a:rPr lang="en-FR" dirty="0"/>
              <a:t>Gains on internal data</a:t>
            </a:r>
          </a:p>
          <a:p>
            <a:pPr lvl="1"/>
            <a:r>
              <a:rPr lang="en-FR" dirty="0"/>
              <a:t>Especially due to control of data bias</a:t>
            </a:r>
          </a:p>
          <a:p>
            <a:pPr lvl="0"/>
            <a:r>
              <a:rPr lang="en-FR" dirty="0"/>
              <a:t>Applicable on TREC</a:t>
            </a:r>
          </a:p>
          <a:p>
            <a:pPr lvl="0"/>
            <a:r>
              <a:rPr lang="en-FR" dirty="0"/>
              <a:t>Huggingface</a:t>
            </a:r>
          </a:p>
          <a:p>
            <a:pPr lvl="0"/>
            <a:r>
              <a:rPr lang="en-FR" dirty="0"/>
              <a:t>SPLIT into two slides</a:t>
            </a:r>
          </a:p>
        </p:txBody>
      </p:sp>
    </p:spTree>
    <p:extLst>
      <p:ext uri="{BB962C8B-B14F-4D97-AF65-F5344CB8AC3E}">
        <p14:creationId xmlns:p14="http://schemas.microsoft.com/office/powerpoint/2010/main" val="379725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10b1353b3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10b1353b3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1.Training from Scratch: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1.Design Architecture, Vocab, Efficiency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2.Data Bias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58868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9222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31de7652e_11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131de7652e_11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 dirty="0">
                <a:solidFill>
                  <a:srgbClr val="595959"/>
                </a:solidFill>
              </a:rPr>
              <a:t>I </a:t>
            </a:r>
            <a:r>
              <a:rPr lang="en-GB" sz="1400" dirty="0" err="1">
                <a:solidFill>
                  <a:srgbClr val="595959"/>
                </a:solidFill>
              </a:rPr>
              <a:t>gu</a:t>
            </a:r>
            <a:endParaRPr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8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Mention the architecture experiment</a:t>
            </a:r>
          </a:p>
          <a:p>
            <a:r>
              <a:rPr lang="en-FR" dirty="0"/>
              <a:t>add a slide for it</a:t>
            </a:r>
          </a:p>
        </p:txBody>
      </p:sp>
    </p:spTree>
    <p:extLst>
      <p:ext uri="{BB962C8B-B14F-4D97-AF65-F5344CB8AC3E}">
        <p14:creationId xmlns:p14="http://schemas.microsoft.com/office/powerpoint/2010/main" val="2061629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10b1353b3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10b1353b3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R" dirty="0"/>
              <a:t>Testing the generalization</a:t>
            </a:r>
          </a:p>
          <a:p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83936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제목 슬라이드">
  <p:cSld name="3_제목 슬라이드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hangingPunct="0"/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Text box Arial 16pt or Drag your image here</a:t>
            </a:r>
          </a:p>
          <a:p>
            <a:pPr hangingPunct="0"/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Lorem ipsum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dolor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sit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vel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Vivamus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tellusut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lacus pharetra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euismod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arcupulvinar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Fusce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nisl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ligula, vitae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ullamcorper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Nullam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ornare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tortor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erat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fringilla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>
                <a:latin typeface="Arial" charset="0"/>
                <a:ea typeface="Arial" charset="0"/>
                <a:cs typeface="Arial" charset="0"/>
              </a:rPr>
              <a:t>mattis</a:t>
            </a:r>
            <a:r>
              <a:rPr lang="en-GB" sz="1200" kern="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69657"/>
            <a:ext cx="3086100" cy="273844"/>
          </a:xfrm>
          <a:prstGeom prst="rect">
            <a:avLst/>
          </a:prstGeom>
        </p:spPr>
        <p:txBody>
          <a:bodyPr anchor="ctr"/>
          <a:lstStyle>
            <a:lvl1pPr algn="ctr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869656"/>
            <a:ext cx="2057400" cy="273844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1EA38-B31C-4A00-A82E-9BBFE6EF9E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0" y="48696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1414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2023 NAVER LABS. All rights reserved.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C9BB1E7-E608-46A5-A2A7-477554D7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5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363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An Experimental Study on Pretraining Transformers from Scratch for IR</a:t>
            </a:r>
            <a:endParaRPr sz="4000" dirty="0"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  <p:sp>
        <p:nvSpPr>
          <p:cNvPr id="58" name="Google Shape;58;p14"/>
          <p:cNvSpPr txBox="1"/>
          <p:nvPr/>
        </p:nvSpPr>
        <p:spPr>
          <a:xfrm>
            <a:off x="141000" y="4659925"/>
            <a:ext cx="402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5575" y="3998800"/>
            <a:ext cx="1927251" cy="10841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41800" y="2976600"/>
            <a:ext cx="5486400" cy="118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FR" sz="1700" i="1" dirty="0">
                <a:solidFill>
                  <a:schemeClr val="dk2"/>
                </a:solidFill>
              </a:rPr>
              <a:t>Carlos </a:t>
            </a:r>
            <a:r>
              <a:rPr lang="fr-FR" sz="1700" i="1" dirty="0" err="1">
                <a:solidFill>
                  <a:schemeClr val="dk2"/>
                </a:solidFill>
              </a:rPr>
              <a:t>Lassance</a:t>
            </a:r>
            <a:endParaRPr lang="fr-FR" sz="1700" i="1" dirty="0">
              <a:solidFill>
                <a:schemeClr val="dk2"/>
              </a:solidFill>
            </a:endParaRPr>
          </a:p>
          <a:p>
            <a:pPr lvl="0"/>
            <a:r>
              <a:rPr lang="fr" sz="1700" i="1" dirty="0">
                <a:solidFill>
                  <a:schemeClr val="dk2"/>
                </a:solidFill>
              </a:rPr>
              <a:t>Hervé Dejean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 i="1" dirty="0">
                <a:solidFill>
                  <a:schemeClr val="dk2"/>
                </a:solidFill>
              </a:rPr>
              <a:t>Stéphane </a:t>
            </a:r>
            <a:r>
              <a:rPr lang="fr" sz="1700" i="1" dirty="0" err="1">
                <a:solidFill>
                  <a:schemeClr val="dk2"/>
                </a:solidFill>
              </a:rPr>
              <a:t>Clinchant</a:t>
            </a:r>
            <a:endParaRPr sz="1700" i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It </a:t>
            </a:r>
            <a:r>
              <a:rPr lang="fr" dirty="0" err="1"/>
              <a:t>works</a:t>
            </a:r>
            <a:r>
              <a:rPr lang="fr" dirty="0"/>
              <a:t> as </a:t>
            </a:r>
            <a:r>
              <a:rPr lang="fr" dirty="0" err="1"/>
              <a:t>well</a:t>
            </a:r>
            <a:r>
              <a:rPr lang="fr" dirty="0"/>
              <a:t> or </a:t>
            </a:r>
            <a:r>
              <a:rPr lang="fr" dirty="0" err="1"/>
              <a:t>better</a:t>
            </a:r>
            <a:r>
              <a:rPr lang="fr" dirty="0"/>
              <a:t> for SPLADE!</a:t>
            </a:r>
            <a:endParaRPr dirty="0"/>
          </a:p>
        </p:txBody>
      </p:sp>
      <p:sp>
        <p:nvSpPr>
          <p:cNvPr id="459" name="Google Shape;459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pic>
        <p:nvPicPr>
          <p:cNvPr id="2" name="Picture 1" descr="MS MARCO">
            <a:extLst>
              <a:ext uri="{FF2B5EF4-FFF2-40B4-BE49-F238E27FC236}">
                <a16:creationId xmlns:a16="http://schemas.microsoft.com/office/drawing/2014/main" id="{C589A87F-EA78-9AAF-D0B0-DBA2F0469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74" y="143584"/>
            <a:ext cx="1033383" cy="10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92CF32-E0CA-FD71-9C97-6D2D6199C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905405"/>
            <a:ext cx="7772400" cy="1960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78DF8C-0FF1-F841-8D59-18954A3D6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54"/>
          <a:stretch/>
        </p:blipFill>
        <p:spPr>
          <a:xfrm>
            <a:off x="323850" y="1940841"/>
            <a:ext cx="8496300" cy="20205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EEEDF-07BA-0F47-BDF4-4C451AC0D5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11</a:t>
            </a:fld>
            <a:endParaRPr lang="fr"/>
          </a:p>
        </p:txBody>
      </p:sp>
      <p:pic>
        <p:nvPicPr>
          <p:cNvPr id="3" name="Picture 2" descr="MS MARCO">
            <a:extLst>
              <a:ext uri="{FF2B5EF4-FFF2-40B4-BE49-F238E27FC236}">
                <a16:creationId xmlns:a16="http://schemas.microsoft.com/office/drawing/2014/main" id="{CBD6ECDD-C90D-90C0-2412-85455B7F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74" y="143584"/>
            <a:ext cx="1033383" cy="10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457;p58">
            <a:extLst>
              <a:ext uri="{FF2B5EF4-FFF2-40B4-BE49-F238E27FC236}">
                <a16:creationId xmlns:a16="http://schemas.microsoft.com/office/drawing/2014/main" id="{0CDD4EC0-1208-306F-E9AF-986E006E01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It </a:t>
            </a:r>
            <a:r>
              <a:rPr lang="fr" dirty="0" err="1"/>
              <a:t>works</a:t>
            </a:r>
            <a:r>
              <a:rPr lang="fr" dirty="0"/>
              <a:t> as </a:t>
            </a:r>
            <a:r>
              <a:rPr lang="fr" dirty="0" err="1"/>
              <a:t>well</a:t>
            </a:r>
            <a:r>
              <a:rPr lang="fr" dirty="0"/>
              <a:t> or </a:t>
            </a:r>
            <a:r>
              <a:rPr lang="fr" dirty="0" err="1"/>
              <a:t>better</a:t>
            </a:r>
            <a:r>
              <a:rPr lang="fr" dirty="0"/>
              <a:t> for Dense!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433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DB69-6B5A-3948-BF01-3288FAD7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However, not so much for reranking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7C09A-3F9A-F649-8389-330416DF1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91"/>
          <a:stretch/>
        </p:blipFill>
        <p:spPr>
          <a:xfrm>
            <a:off x="311700" y="1585391"/>
            <a:ext cx="8496300" cy="24259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20593-18A0-9841-BCB1-BA9CC5E76E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12</a:t>
            </a:fld>
            <a:endParaRPr lang="fr"/>
          </a:p>
        </p:txBody>
      </p:sp>
      <p:pic>
        <p:nvPicPr>
          <p:cNvPr id="3" name="Picture 2" descr="MS MARCO">
            <a:extLst>
              <a:ext uri="{FF2B5EF4-FFF2-40B4-BE49-F238E27FC236}">
                <a16:creationId xmlns:a16="http://schemas.microsoft.com/office/drawing/2014/main" id="{1B7E44A6-60A2-91F9-905A-F139F403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774" y="143584"/>
            <a:ext cx="1033383" cy="10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3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6291-8DEF-A84E-971E-AAF30F54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Does zero-shot still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CEB87-DA90-F141-9560-952B3C807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BEIR is supposed to evaluate in zero-shot</a:t>
            </a:r>
          </a:p>
          <a:p>
            <a:pPr lvl="1"/>
            <a:r>
              <a:rPr lang="en-GB" dirty="0"/>
              <a:t>Hard to guarantee: some collections from Wikipedia</a:t>
            </a:r>
          </a:p>
          <a:p>
            <a:r>
              <a:rPr lang="en-GB" dirty="0"/>
              <a:t>Pretraining from scratch: control the data used</a:t>
            </a:r>
          </a:p>
          <a:p>
            <a:pPr lvl="1"/>
            <a:r>
              <a:rPr lang="en-GB" dirty="0"/>
              <a:t>However, some of Wikipedia may be present in MSMARCO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C4750-1A93-2C4C-98EA-E294A40A32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13</a:t>
            </a:fld>
            <a:endParaRPr lang="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5F101-BEAB-5649-0FF2-51E17583A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27" y="2860675"/>
            <a:ext cx="73025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9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7D57-0763-4248-A5BC-62A99893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also works on specific domain data (</a:t>
            </a:r>
            <a:r>
              <a:rPr lang="en-GB" dirty="0" err="1"/>
              <a:t>Tripclick</a:t>
            </a:r>
            <a:r>
              <a:rPr lang="en-GB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2804B-EBFE-BB46-9C33-0ECE9F75B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r>
              <a:rPr lang="en-GB" dirty="0"/>
              <a:t>Pretraining on the same collection improves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DBC35-2494-0D44-84FD-2D4D4CD56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14</a:t>
            </a:fld>
            <a:endParaRPr lang="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63B07E-793C-23D9-527D-A2BE807D9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82" y="1887181"/>
            <a:ext cx="4791635" cy="26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9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780CA-A112-0D42-B66A-239357FD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Also works for non English data!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2687-3BBC-DE4E-AB29-2BD5459EAB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15</a:t>
            </a:fld>
            <a:endParaRPr lang="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D255A1-0951-D7DD-419D-5009E600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42" y="304941"/>
            <a:ext cx="2931458" cy="58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4BE9F-851F-4C07-2366-A4C9FE796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26600"/>
            <a:ext cx="7772400" cy="229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6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CCF3-03A0-E342-BFF6-6D64B87C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10795-1FC0-6F4D-B819-4D14B369D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Pretraining from scratch works well</a:t>
            </a:r>
          </a:p>
          <a:p>
            <a:pPr lvl="1"/>
            <a:r>
              <a:rPr lang="en-GB" dirty="0"/>
              <a:t>Gains on </a:t>
            </a:r>
            <a:r>
              <a:rPr lang="en-GB" dirty="0" err="1"/>
              <a:t>MrTidy,Tripclick</a:t>
            </a:r>
            <a:r>
              <a:rPr lang="en-GB" dirty="0"/>
              <a:t>, similar on MSMARCO</a:t>
            </a:r>
          </a:p>
          <a:p>
            <a:pPr lvl="1"/>
            <a:r>
              <a:rPr lang="en-GB" dirty="0"/>
              <a:t>Already validated on other contexts: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E891-05CB-5B4A-96EE-792D1D2100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16</a:t>
            </a:fld>
            <a:endParaRPr lang="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D6EA-08A6-DF29-94C8-B4AABE1AA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398" y="2921984"/>
            <a:ext cx="1276887" cy="1494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4F847-78B0-55EB-7457-07DA584A7B68}"/>
              </a:ext>
            </a:extLst>
          </p:cNvPr>
          <p:cNvSpPr txBox="1"/>
          <p:nvPr/>
        </p:nvSpPr>
        <p:spPr>
          <a:xfrm>
            <a:off x="3774142" y="3192175"/>
            <a:ext cx="16046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MIRACL </a:t>
            </a:r>
            <a:r>
              <a:rPr lang="en-FR" sz="2800" b="0" i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🌍🙌🌏 </a:t>
            </a:r>
            <a:endParaRPr lang="en-FR" sz="28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A0E90-C36B-4647-40B3-42B143D8C411}"/>
              </a:ext>
            </a:extLst>
          </p:cNvPr>
          <p:cNvSpPr txBox="1"/>
          <p:nvPr/>
        </p:nvSpPr>
        <p:spPr>
          <a:xfrm>
            <a:off x="5795626" y="3320729"/>
            <a:ext cx="1575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0" i="0" dirty="0" err="1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Corporate</a:t>
            </a:r>
            <a:r>
              <a:rPr lang="fr-FR" sz="2000" b="0" i="0" dirty="0">
                <a:solidFill>
                  <a:schemeClr val="tx1"/>
                </a:solidFill>
                <a:effectLst/>
                <a:latin typeface="Menlo" panose="020B0609030804020204" pitchFamily="49" charset="0"/>
              </a:rPr>
              <a:t> data</a:t>
            </a:r>
            <a:endParaRPr lang="en-F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4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CCF3-03A0-E342-BFF6-6D64B87C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10795-1FC0-6F4D-B819-4D14B369D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Pretraining from scratch allows for more control:</a:t>
            </a:r>
          </a:p>
          <a:p>
            <a:pPr lvl="1"/>
            <a:r>
              <a:rPr lang="en-GB" dirty="0"/>
              <a:t>Data bias (this work)</a:t>
            </a:r>
          </a:p>
          <a:p>
            <a:pPr lvl="1"/>
            <a:r>
              <a:rPr lang="en-GB" dirty="0"/>
              <a:t>Architecture (negative result, future work)</a:t>
            </a:r>
          </a:p>
          <a:p>
            <a:pPr lvl="1"/>
            <a:r>
              <a:rPr lang="en-GB" dirty="0"/>
              <a:t>Vocabulary (future work)</a:t>
            </a:r>
          </a:p>
          <a:p>
            <a:pPr marL="596900" lvl="1" indent="0">
              <a:buNone/>
            </a:pPr>
            <a:endParaRPr lang="en-GB" dirty="0"/>
          </a:p>
          <a:p>
            <a:r>
              <a:rPr lang="en-GB" dirty="0"/>
              <a:t>Goes against “foundational models”</a:t>
            </a:r>
          </a:p>
          <a:p>
            <a:pPr lvl="1"/>
            <a:r>
              <a:rPr lang="en-GB" dirty="0"/>
              <a:t>What are these models missing?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FE891-05CB-5B4A-96EE-792D1D2100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17</a:t>
            </a:fld>
            <a:endParaRPr lang="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D7C23-3921-CEAF-3E6E-8365E5E474C0}"/>
              </a:ext>
            </a:extLst>
          </p:cNvPr>
          <p:cNvSpPr txBox="1"/>
          <p:nvPr/>
        </p:nvSpPr>
        <p:spPr>
          <a:xfrm>
            <a:off x="6261847" y="670871"/>
            <a:ext cx="24763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Tydi and MSMARCO </a:t>
            </a:r>
          </a:p>
          <a:p>
            <a:r>
              <a:rPr lang="en-FR" dirty="0"/>
              <a:t>Models available at:</a:t>
            </a:r>
          </a:p>
          <a:p>
            <a:r>
              <a:rPr lang="en-GB" dirty="0"/>
              <a:t>https://</a:t>
            </a:r>
            <a:r>
              <a:rPr lang="en-GB" dirty="0" err="1"/>
              <a:t>huggingface.co</a:t>
            </a:r>
            <a:r>
              <a:rPr lang="en-GB" dirty="0"/>
              <a:t>/</a:t>
            </a:r>
            <a:r>
              <a:rPr lang="en-GB" dirty="0" err="1"/>
              <a:t>naver</a:t>
            </a:r>
            <a:endParaRPr lang="en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0418FD-95E4-0B10-7BFC-93211F068929}"/>
              </a:ext>
            </a:extLst>
          </p:cNvPr>
          <p:cNvSpPr txBox="1"/>
          <p:nvPr/>
        </p:nvSpPr>
        <p:spPr>
          <a:xfrm>
            <a:off x="6167718" y="1652190"/>
            <a:ext cx="266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Code will be available at:</a:t>
            </a:r>
          </a:p>
          <a:p>
            <a:r>
              <a:rPr lang="en-GB" dirty="0"/>
              <a:t>https://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naver</a:t>
            </a:r>
            <a:r>
              <a:rPr lang="en-GB" dirty="0"/>
              <a:t>/</a:t>
            </a:r>
            <a:r>
              <a:rPr lang="en-GB" dirty="0" err="1"/>
              <a:t>splade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1311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F388-3513-1543-9876-6B46721FA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Conflicting 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2212F-6259-E546-A5E9-A42CE1FC08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2</a:t>
            </a:fld>
            <a:endParaRPr lang="fr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25A7A0A2-2C4C-E04A-9210-AB526E83126F}"/>
              </a:ext>
            </a:extLst>
          </p:cNvPr>
          <p:cNvSpPr/>
          <p:nvPr/>
        </p:nvSpPr>
        <p:spPr>
          <a:xfrm>
            <a:off x="4572000" y="2231776"/>
            <a:ext cx="2727569" cy="851877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746B7EEF-95A0-E34D-90C1-8FC7BE5B31C4}"/>
              </a:ext>
            </a:extLst>
          </p:cNvPr>
          <p:cNvSpPr/>
          <p:nvPr/>
        </p:nvSpPr>
        <p:spPr>
          <a:xfrm rot="10800000">
            <a:off x="1844431" y="2239107"/>
            <a:ext cx="2727569" cy="8518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18442-07BB-954D-A136-1945BC1657E7}"/>
              </a:ext>
            </a:extLst>
          </p:cNvPr>
          <p:cNvSpPr txBox="1"/>
          <p:nvPr/>
        </p:nvSpPr>
        <p:spPr>
          <a:xfrm>
            <a:off x="5904232" y="3493666"/>
            <a:ext cx="27906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Foundation Models</a:t>
            </a:r>
          </a:p>
          <a:p>
            <a:endParaRPr lang="en-GB" dirty="0"/>
          </a:p>
          <a:p>
            <a:r>
              <a:rPr lang="en-GB" dirty="0"/>
              <a:t>Pretraining  </a:t>
            </a:r>
            <a:r>
              <a:rPr lang="fr-FR" dirty="0"/>
              <a:t>on </a:t>
            </a:r>
            <a:r>
              <a:rPr lang="fr-FR" dirty="0" err="1"/>
              <a:t>broad</a:t>
            </a:r>
            <a:r>
              <a:rPr lang="fr-FR" dirty="0"/>
              <a:t> data at </a:t>
            </a:r>
            <a:r>
              <a:rPr lang="fr-FR" dirty="0" err="1"/>
              <a:t>scale</a:t>
            </a:r>
            <a:r>
              <a:rPr lang="fr-FR" dirty="0"/>
              <a:t> and are adaptable to a </a:t>
            </a:r>
            <a:r>
              <a:rPr lang="fr-FR" dirty="0" err="1"/>
              <a:t>wide</a:t>
            </a:r>
            <a:r>
              <a:rPr lang="fr-FR" dirty="0"/>
              <a:t> range of </a:t>
            </a:r>
            <a:r>
              <a:rPr lang="fr-FR" dirty="0" err="1"/>
              <a:t>downstream</a:t>
            </a:r>
            <a:br>
              <a:rPr lang="fr-FR" dirty="0"/>
            </a:br>
            <a:r>
              <a:rPr lang="fr-FR" dirty="0" err="1"/>
              <a:t>tasks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BE4FF0-23B5-0C4A-95E5-02FEF23C87BE}"/>
              </a:ext>
            </a:extLst>
          </p:cNvPr>
          <p:cNvSpPr txBox="1"/>
          <p:nvPr/>
        </p:nvSpPr>
        <p:spPr>
          <a:xfrm>
            <a:off x="389468" y="3385943"/>
            <a:ext cx="29099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Middle training</a:t>
            </a:r>
          </a:p>
          <a:p>
            <a:r>
              <a:rPr lang="en-GB" dirty="0"/>
              <a:t>MLM is not enough for IR  </a:t>
            </a:r>
          </a:p>
          <a:p>
            <a:endParaRPr lang="en-GB" dirty="0"/>
          </a:p>
          <a:p>
            <a:r>
              <a:rPr lang="en-GB" dirty="0"/>
              <a:t>Ex: </a:t>
            </a:r>
          </a:p>
          <a:p>
            <a:r>
              <a:rPr lang="en-GB" dirty="0" err="1"/>
              <a:t>CoCondenser</a:t>
            </a:r>
            <a:endParaRPr lang="en-GB" dirty="0"/>
          </a:p>
          <a:p>
            <a:r>
              <a:rPr lang="en-GB" dirty="0" err="1"/>
              <a:t>RetroMAE</a:t>
            </a:r>
            <a:endParaRPr lang="en-GB" dirty="0"/>
          </a:p>
          <a:p>
            <a:r>
              <a:rPr lang="fr" dirty="0" err="1"/>
              <a:t>LexMAE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C996-5145-3947-8DE3-E3170079D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Research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D10AF-469E-4D44-A365-748A90E75F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fr-FR" dirty="0"/>
          </a:p>
          <a:p>
            <a:r>
              <a:rPr lang="fr" u="sng" dirty="0" err="1"/>
              <a:t>What’s</a:t>
            </a:r>
            <a:r>
              <a:rPr lang="fr" u="sng" dirty="0"/>
              <a:t> the </a:t>
            </a:r>
            <a:r>
              <a:rPr lang="fr" u="sng" dirty="0" err="1"/>
              <a:t>role</a:t>
            </a:r>
            <a:r>
              <a:rPr lang="fr" u="sng" dirty="0"/>
              <a:t> of </a:t>
            </a:r>
            <a:r>
              <a:rPr lang="fr" u="sng" dirty="0" err="1"/>
              <a:t>pretraining</a:t>
            </a:r>
            <a:r>
              <a:rPr lang="fr" u="sng" dirty="0"/>
              <a:t> collection for the final performance?</a:t>
            </a:r>
          </a:p>
          <a:p>
            <a:pPr marL="114300" indent="0">
              <a:buNone/>
            </a:pPr>
            <a:endParaRPr lang="fr-FR" dirty="0"/>
          </a:p>
          <a:p>
            <a:pPr lvl="1"/>
            <a:r>
              <a:rPr lang="fr-FR" dirty="0"/>
              <a:t>Do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large </a:t>
            </a:r>
            <a:r>
              <a:rPr lang="fr-FR" dirty="0" err="1"/>
              <a:t>scale</a:t>
            </a:r>
            <a:r>
              <a:rPr lang="fr-FR" dirty="0"/>
              <a:t> </a:t>
            </a:r>
            <a:r>
              <a:rPr lang="fr-FR" dirty="0" err="1"/>
              <a:t>pretraining</a:t>
            </a:r>
            <a:r>
              <a:rPr lang="fr-FR" dirty="0"/>
              <a:t> for Neural IR?</a:t>
            </a:r>
          </a:p>
          <a:p>
            <a:pPr lvl="2"/>
            <a:r>
              <a:rPr lang="fr-FR" dirty="0"/>
              <a:t>How do </a:t>
            </a:r>
            <a:r>
              <a:rPr lang="fr-FR" dirty="0" err="1"/>
              <a:t>we</a:t>
            </a:r>
            <a:r>
              <a:rPr lang="fr-FR" dirty="0"/>
              <a:t> control the data </a:t>
            </a:r>
            <a:r>
              <a:rPr lang="fr-FR" dirty="0" err="1"/>
              <a:t>used</a:t>
            </a:r>
            <a:r>
              <a:rPr lang="fr-FR" dirty="0"/>
              <a:t> to train the </a:t>
            </a:r>
            <a:r>
              <a:rPr lang="fr-FR" dirty="0" err="1"/>
              <a:t>models</a:t>
            </a:r>
            <a:r>
              <a:rPr lang="fr-FR"/>
              <a:t>?</a:t>
            </a:r>
            <a:endParaRPr lang="fr-FR" dirty="0"/>
          </a:p>
          <a:p>
            <a:pPr lvl="1"/>
            <a:r>
              <a:rPr lang="fr-FR" dirty="0" err="1"/>
              <a:t>What</a:t>
            </a:r>
            <a:r>
              <a:rPr lang="fr-FR" dirty="0"/>
              <a:t> do </a:t>
            </a:r>
            <a:r>
              <a:rPr lang="fr-FR" dirty="0" err="1"/>
              <a:t>we</a:t>
            </a:r>
            <a:r>
              <a:rPr lang="fr-FR" dirty="0"/>
              <a:t> gain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pretraining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a </a:t>
            </a:r>
            <a:r>
              <a:rPr lang="fr-FR" dirty="0" err="1"/>
              <a:t>broad</a:t>
            </a:r>
            <a:r>
              <a:rPr lang="fr-FR" dirty="0"/>
              <a:t> collection?</a:t>
            </a:r>
          </a:p>
          <a:p>
            <a:pPr lvl="1"/>
            <a:r>
              <a:rPr lang="fr-FR" dirty="0"/>
              <a:t>How to </a:t>
            </a:r>
            <a:r>
              <a:rPr lang="fr-FR" dirty="0" err="1"/>
              <a:t>integrate</a:t>
            </a:r>
            <a:r>
              <a:rPr lang="fr-FR" dirty="0"/>
              <a:t> architectural </a:t>
            </a:r>
            <a:r>
              <a:rPr lang="fr-FR" dirty="0" err="1"/>
              <a:t>improvements</a:t>
            </a:r>
            <a:r>
              <a:rPr lang="fr-FR" dirty="0"/>
              <a:t>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0C70D-4247-964B-B7BE-842E3BAA6B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3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306044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Pretraining from Scratch</a:t>
            </a:r>
            <a:endParaRPr/>
          </a:p>
        </p:txBody>
      </p:sp>
      <p:sp>
        <p:nvSpPr>
          <p:cNvPr id="451" name="Google Shape;45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  <p:pic>
        <p:nvPicPr>
          <p:cNvPr id="452" name="Google Shape;45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25" y="1186573"/>
            <a:ext cx="7130276" cy="366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83E8-4D43-0842-BB92-7FDFB728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Pretrained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F828-1505-1849-8A69-6C436029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1791"/>
            <a:ext cx="8520600" cy="3416400"/>
          </a:xfrm>
        </p:spPr>
        <p:txBody>
          <a:bodyPr>
            <a:normAutofit/>
          </a:bodyPr>
          <a:lstStyle/>
          <a:p>
            <a:r>
              <a:rPr lang="en-GB" sz="1600" dirty="0"/>
              <a:t>Pretraining Corpora: MSMARCO, </a:t>
            </a:r>
            <a:r>
              <a:rPr lang="en-GB" sz="1600" dirty="0" err="1"/>
              <a:t>Tripclick</a:t>
            </a:r>
            <a:r>
              <a:rPr lang="en-GB" sz="1600" dirty="0"/>
              <a:t>, Mr-Tidy (</a:t>
            </a:r>
            <a:r>
              <a:rPr lang="en-GB" sz="1600" dirty="0" err="1"/>
              <a:t>Ar</a:t>
            </a:r>
            <a:r>
              <a:rPr lang="en-GB" sz="1600" dirty="0"/>
              <a:t>, Ru, </a:t>
            </a:r>
            <a:r>
              <a:rPr lang="en-GB" sz="1600" dirty="0" err="1"/>
              <a:t>Ja</a:t>
            </a:r>
            <a:r>
              <a:rPr lang="en-GB" sz="1600" dirty="0"/>
              <a:t>)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48E8D-9621-9749-A883-3BFF7CC58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5</a:t>
            </a:fld>
            <a:endParaRPr lang="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C220BB-B377-E44D-8641-83F33BD66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43598"/>
              </p:ext>
            </p:extLst>
          </p:nvPr>
        </p:nvGraphicFramePr>
        <p:xfrm>
          <a:off x="831861" y="1471911"/>
          <a:ext cx="6096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364174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1337013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986682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9353228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55481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Distilbert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MLM 6L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MLM 12L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92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Wiki,BookC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Wiki+BookC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/>
                        <a:t>Retrieval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064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Size(words)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3300M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100M-500M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100M-500M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3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</a:t>
                      </a:r>
                      <a:r>
                        <a:rPr lang="en-GB" dirty="0" err="1"/>
                        <a:t>params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110M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0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#layers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5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2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83E8-4D43-0842-BB92-7FDFB728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Pretrained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4F828-1505-1849-8A69-6C4360291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61791"/>
            <a:ext cx="8520600" cy="3416400"/>
          </a:xfrm>
        </p:spPr>
        <p:txBody>
          <a:bodyPr/>
          <a:lstStyle/>
          <a:p>
            <a:r>
              <a:rPr lang="en-GB" sz="1600" dirty="0"/>
              <a:t>Tokenizers: 32K on each retrieval collection</a:t>
            </a:r>
          </a:p>
          <a:p>
            <a:endParaRPr lang="en-GB" sz="1600" dirty="0"/>
          </a:p>
          <a:p>
            <a:r>
              <a:rPr lang="en-GB" sz="1600" dirty="0"/>
              <a:t>Cost: 8 A100 for 6 to 24 hours</a:t>
            </a:r>
          </a:p>
          <a:p>
            <a:endParaRPr lang="en-GB" sz="1600" dirty="0"/>
          </a:p>
          <a:p>
            <a:r>
              <a:rPr lang="en-GB" sz="1600" dirty="0" err="1"/>
              <a:t>MLM+Flops</a:t>
            </a:r>
            <a:r>
              <a:rPr lang="en-GB" sz="1600" dirty="0"/>
              <a:t> unsupervised learning [1] </a:t>
            </a:r>
          </a:p>
          <a:p>
            <a:pPr lvl="1"/>
            <a:r>
              <a:rPr lang="en-GB" sz="1600" dirty="0"/>
              <a:t>Was used as middle training, but we test it as pretraining</a:t>
            </a:r>
          </a:p>
          <a:p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48E8D-9621-9749-A883-3BFF7CC58C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6</a:t>
            </a:fld>
            <a:endParaRPr lang="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65889E-DC64-FEC2-3BB6-671B80303995}"/>
              </a:ext>
            </a:extLst>
          </p:cNvPr>
          <p:cNvSpPr txBox="1"/>
          <p:nvPr/>
        </p:nvSpPr>
        <p:spPr>
          <a:xfrm>
            <a:off x="122842" y="4749040"/>
            <a:ext cx="7619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[1] </a:t>
            </a:r>
            <a:r>
              <a:rPr lang="en-GB" dirty="0" err="1"/>
              <a:t>Lassance</a:t>
            </a:r>
            <a:r>
              <a:rPr lang="en-GB" dirty="0"/>
              <a:t> and </a:t>
            </a:r>
            <a:r>
              <a:rPr lang="en-GB" dirty="0" err="1"/>
              <a:t>Clinchant</a:t>
            </a:r>
            <a:r>
              <a:rPr lang="en-GB" dirty="0"/>
              <a:t>. "An efficiency study for SPLADE models." @ SIGIR 2022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98569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EDAF175-E474-37B4-E7AB-C5EDB0445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39998"/>
            <a:ext cx="7886700" cy="32635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sz="2100" dirty="0"/>
              <a:t>Previous work (SPLADE-x) identified problems:</a:t>
            </a:r>
          </a:p>
          <a:p>
            <a:pPr marL="857250" lvl="1" indent="-342900"/>
            <a:r>
              <a:rPr lang="en-FR" sz="2100" dirty="0"/>
              <a:t>Vocabulary size, initialization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R" sz="21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6896C7-537A-784B-A870-BC8DAAAC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11956"/>
          </a:xfrm>
        </p:spPr>
        <p:txBody>
          <a:bodyPr>
            <a:normAutofit fontScale="90000"/>
          </a:bodyPr>
          <a:lstStyle/>
          <a:p>
            <a:r>
              <a:rPr lang="en-GB" dirty="0"/>
              <a:t>Why MLM+FLOPS?</a:t>
            </a:r>
          </a:p>
        </p:txBody>
      </p:sp>
      <p:sp>
        <p:nvSpPr>
          <p:cNvPr id="17" name="Google Shape;118;p21">
            <a:extLst>
              <a:ext uri="{FF2B5EF4-FFF2-40B4-BE49-F238E27FC236}">
                <a16:creationId xmlns:a16="http://schemas.microsoft.com/office/drawing/2014/main" id="{87AD7BC4-24DE-3014-367A-4900DCEA9F7C}"/>
              </a:ext>
            </a:extLst>
          </p:cNvPr>
          <p:cNvSpPr/>
          <p:nvPr/>
        </p:nvSpPr>
        <p:spPr>
          <a:xfrm>
            <a:off x="7234879" y="3283306"/>
            <a:ext cx="885825" cy="92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4340B-B48D-F432-CE1C-445D5585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A38-B31C-4A00-A82E-9BBFE6EF9E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E3B031-1505-E6A1-9367-3BEDA422D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229" y="1960441"/>
            <a:ext cx="4711542" cy="248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774ED-A3A2-EB7B-F1EC-41851C14A9A8}"/>
              </a:ext>
            </a:extLst>
          </p:cNvPr>
          <p:cNvSpPr txBox="1"/>
          <p:nvPr/>
        </p:nvSpPr>
        <p:spPr>
          <a:xfrm>
            <a:off x="140018" y="4548892"/>
            <a:ext cx="886396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dirty="0">
                <a:solidFill>
                  <a:srgbClr val="595959"/>
                </a:solidFill>
                <a:latin typeface="Arial" panose="020B0604020202020204" pitchFamily="34" charset="0"/>
              </a:rPr>
              <a:t>Image from:  Nair et al 2022, </a:t>
            </a:r>
            <a:r>
              <a:rPr lang="en-GB" sz="1350" i="1" dirty="0">
                <a:solidFill>
                  <a:srgbClr val="595959"/>
                </a:solidFill>
                <a:latin typeface="Arial" panose="020B0604020202020204" pitchFamily="34" charset="0"/>
              </a:rPr>
              <a:t>SPLADE-x Learning a Sparse Representation Model for Neural CLIR</a:t>
            </a:r>
            <a:r>
              <a:rPr lang="en-GB" sz="1350" dirty="0">
                <a:solidFill>
                  <a:srgbClr val="595959"/>
                </a:solidFill>
                <a:latin typeface="Arial" panose="020B0604020202020204" pitchFamily="34" charset="0"/>
              </a:rPr>
              <a:t> @ DESIRES22</a:t>
            </a:r>
            <a:endParaRPr lang="en-GB" sz="1050" dirty="0"/>
          </a:p>
          <a:p>
            <a:br>
              <a:rPr lang="en-GB" sz="1050" dirty="0"/>
            </a:br>
            <a:endParaRPr lang="en-FR" sz="1050" dirty="0"/>
          </a:p>
        </p:txBody>
      </p:sp>
    </p:spTree>
    <p:extLst>
      <p:ext uri="{BB962C8B-B14F-4D97-AF65-F5344CB8AC3E}">
        <p14:creationId xmlns:p14="http://schemas.microsoft.com/office/powerpoint/2010/main" val="157472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MLM </a:t>
            </a:r>
            <a:r>
              <a:rPr lang="fr" b="1" dirty="0">
                <a:solidFill>
                  <a:schemeClr val="accent1"/>
                </a:solidFill>
              </a:rPr>
              <a:t>+ FLOPS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8" name="Google Shape;368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sp>
        <p:nvSpPr>
          <p:cNvPr id="372" name="Google Shape;372;p47"/>
          <p:cNvSpPr txBox="1"/>
          <p:nvPr/>
        </p:nvSpPr>
        <p:spPr>
          <a:xfrm>
            <a:off x="3329766" y="3726981"/>
            <a:ext cx="2422200" cy="6156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Bounds values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Introduces sparsity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3" name="Google Shape;373;p47"/>
          <p:cNvSpPr txBox="1"/>
          <p:nvPr/>
        </p:nvSpPr>
        <p:spPr>
          <a:xfrm>
            <a:off x="2727306" y="1862359"/>
            <a:ext cx="2835294" cy="615523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Document expansion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</a:rPr>
              <a:t>B</a:t>
            </a:r>
            <a:r>
              <a:rPr lang="fr" dirty="0">
                <a:solidFill>
                  <a:schemeClr val="lt1"/>
                </a:solidFill>
              </a:rPr>
              <a:t>ut </a:t>
            </a:r>
            <a:r>
              <a:rPr lang="fr" dirty="0" err="1">
                <a:solidFill>
                  <a:schemeClr val="lt1"/>
                </a:solidFill>
              </a:rPr>
              <a:t>sparse</a:t>
            </a:r>
            <a:r>
              <a:rPr lang="fr" dirty="0">
                <a:solidFill>
                  <a:schemeClr val="lt1"/>
                </a:solidFill>
              </a:rPr>
              <a:t> and </a:t>
            </a:r>
            <a:r>
              <a:rPr lang="fr" dirty="0" err="1">
                <a:solidFill>
                  <a:schemeClr val="lt1"/>
                </a:solidFill>
              </a:rPr>
              <a:t>with</a:t>
            </a:r>
            <a:r>
              <a:rPr lang="fr" dirty="0">
                <a:solidFill>
                  <a:schemeClr val="lt1"/>
                </a:solidFill>
              </a:rPr>
              <a:t> SPLADE </a:t>
            </a:r>
            <a:r>
              <a:rPr lang="fr" dirty="0" err="1">
                <a:solidFill>
                  <a:schemeClr val="lt1"/>
                </a:solidFill>
              </a:rPr>
              <a:t>act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74" name="Google Shape;374;p47"/>
          <p:cNvSpPr txBox="1"/>
          <p:nvPr/>
        </p:nvSpPr>
        <p:spPr>
          <a:xfrm>
            <a:off x="3226475" y="1421800"/>
            <a:ext cx="405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6" name="Google Shape;37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889" y="3189631"/>
            <a:ext cx="5805755" cy="3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889" y="1388433"/>
            <a:ext cx="8573148" cy="33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73;p47">
            <a:extLst>
              <a:ext uri="{FF2B5EF4-FFF2-40B4-BE49-F238E27FC236}">
                <a16:creationId xmlns:a16="http://schemas.microsoft.com/office/drawing/2014/main" id="{0A5B7061-A1ED-6922-B70F-9DACB5DA06C7}"/>
              </a:ext>
            </a:extLst>
          </p:cNvPr>
          <p:cNvSpPr txBox="1"/>
          <p:nvPr/>
        </p:nvSpPr>
        <p:spPr>
          <a:xfrm>
            <a:off x="540366" y="1859902"/>
            <a:ext cx="1760874" cy="615523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Default MLM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 err="1">
                <a:solidFill>
                  <a:schemeClr val="lt1"/>
                </a:solidFill>
              </a:rPr>
              <a:t>Avoid</a:t>
            </a:r>
            <a:r>
              <a:rPr lang="fr" dirty="0">
                <a:solidFill>
                  <a:schemeClr val="lt1"/>
                </a:solidFill>
              </a:rPr>
              <a:t> collapse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Google Shape;373;p47">
            <a:extLst>
              <a:ext uri="{FF2B5EF4-FFF2-40B4-BE49-F238E27FC236}">
                <a16:creationId xmlns:a16="http://schemas.microsoft.com/office/drawing/2014/main" id="{CE3E71F0-B38C-8618-2A7E-0CEC4ECE778F}"/>
              </a:ext>
            </a:extLst>
          </p:cNvPr>
          <p:cNvSpPr txBox="1"/>
          <p:nvPr/>
        </p:nvSpPr>
        <p:spPr>
          <a:xfrm>
            <a:off x="6232644" y="1855367"/>
            <a:ext cx="2599656" cy="615523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Enforce </a:t>
            </a:r>
            <a:r>
              <a:rPr lang="fr" dirty="0" err="1">
                <a:solidFill>
                  <a:schemeClr val="lt1"/>
                </a:solidFill>
              </a:rPr>
              <a:t>sparsity</a:t>
            </a:r>
            <a:endParaRPr lang="fr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>
                <a:solidFill>
                  <a:schemeClr val="lt1"/>
                </a:solidFill>
              </a:rPr>
              <a:t>Balance </a:t>
            </a:r>
            <a:r>
              <a:rPr lang="fr" dirty="0" err="1">
                <a:solidFill>
                  <a:schemeClr val="lt1"/>
                </a:solidFill>
              </a:rPr>
              <a:t>vocabulary</a:t>
            </a:r>
            <a:endParaRPr lang="fr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70C4-2D34-3D4A-B285-D79E661A7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8D2E-4CFD-0545-8771-33F29665B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General data: MSMARCO</a:t>
            </a:r>
          </a:p>
          <a:p>
            <a:pPr lvl="1"/>
            <a:r>
              <a:rPr lang="en-GB" dirty="0"/>
              <a:t>First stage retrieval: Dense and SPLADE</a:t>
            </a:r>
          </a:p>
          <a:p>
            <a:pPr lvl="1"/>
            <a:r>
              <a:rPr lang="en-GB" dirty="0"/>
              <a:t>Reranking: Cross-encoding</a:t>
            </a:r>
          </a:p>
          <a:p>
            <a:pPr lvl="1"/>
            <a:r>
              <a:rPr lang="en-GB" dirty="0"/>
              <a:t>Zero-Shot: OOD on BEIR</a:t>
            </a:r>
          </a:p>
          <a:p>
            <a:pPr marL="596900" lvl="1" indent="0">
              <a:buNone/>
            </a:pPr>
            <a:endParaRPr lang="en-GB" dirty="0"/>
          </a:p>
          <a:p>
            <a:r>
              <a:rPr lang="en-GB" dirty="0"/>
              <a:t>Domain specific data: </a:t>
            </a:r>
            <a:r>
              <a:rPr lang="en-GB" dirty="0" err="1"/>
              <a:t>TripClick</a:t>
            </a:r>
            <a:endParaRPr lang="en-GB" dirty="0"/>
          </a:p>
          <a:p>
            <a:pPr marL="11430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Non English data: Mr. </a:t>
            </a:r>
            <a:r>
              <a:rPr lang="en-GB" dirty="0" err="1"/>
              <a:t>Tydi</a:t>
            </a:r>
            <a:endParaRPr lang="en-GB" dirty="0"/>
          </a:p>
          <a:p>
            <a:endParaRPr lang="en-GB" dirty="0"/>
          </a:p>
          <a:p>
            <a:r>
              <a:rPr lang="en-GB" dirty="0"/>
              <a:t>Changing the architecture: </a:t>
            </a:r>
            <a:r>
              <a:rPr lang="en-GB" dirty="0" err="1"/>
              <a:t>DeBerta</a:t>
            </a:r>
            <a:r>
              <a:rPr lang="en-GB" dirty="0"/>
              <a:t> (negative result, did not work)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CAC52-0583-D147-B7BA-0BF1A2F2BF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9</a:t>
            </a:fld>
            <a:endParaRPr lang="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A88E4-2CD3-1521-EFBB-618C90E5441A}"/>
              </a:ext>
            </a:extLst>
          </p:cNvPr>
          <p:cNvSpPr txBox="1"/>
          <p:nvPr/>
        </p:nvSpPr>
        <p:spPr>
          <a:xfrm>
            <a:off x="5773271" y="1255059"/>
            <a:ext cx="2832847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FR" dirty="0"/>
              <a:t>Trained: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without distillation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R" dirty="0"/>
              <a:t>without passage titles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FR" dirty="0"/>
              <a:t>Hard negatives</a:t>
            </a:r>
          </a:p>
        </p:txBody>
      </p:sp>
    </p:spTree>
    <p:extLst>
      <p:ext uri="{BB962C8B-B14F-4D97-AF65-F5344CB8AC3E}">
        <p14:creationId xmlns:p14="http://schemas.microsoft.com/office/powerpoint/2010/main" val="32789398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12477</TotalTime>
  <Words>612</Words>
  <Application>Microsoft Macintosh PowerPoint</Application>
  <PresentationFormat>On-screen Show (16:9)</PresentationFormat>
  <Paragraphs>160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Menlo</vt:lpstr>
      <vt:lpstr>Simple Light</vt:lpstr>
      <vt:lpstr>An Experimental Study on Pretraining Transformers from Scratch for IR</vt:lpstr>
      <vt:lpstr>Two Conflicting Views</vt:lpstr>
      <vt:lpstr>A Research Question</vt:lpstr>
      <vt:lpstr>Pretraining from Scratch</vt:lpstr>
      <vt:lpstr>Pretrained Models</vt:lpstr>
      <vt:lpstr>Pretrained Models</vt:lpstr>
      <vt:lpstr>Why MLM+FLOPS?</vt:lpstr>
      <vt:lpstr>MLM + FLOPS   </vt:lpstr>
      <vt:lpstr>Experimental Setup</vt:lpstr>
      <vt:lpstr>It works as well or better for SPLADE!</vt:lpstr>
      <vt:lpstr>It works as well or better for Dense!</vt:lpstr>
      <vt:lpstr>However, not so much for reranking</vt:lpstr>
      <vt:lpstr>Does zero-shot still work?</vt:lpstr>
      <vt:lpstr>It also works on specific domain data (Tripclick)</vt:lpstr>
      <vt:lpstr>Also works for non English data!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SPLADE @ Pinecone</dc:title>
  <cp:lastModifiedBy>LASSANCE Carlos</cp:lastModifiedBy>
  <cp:revision>21</cp:revision>
  <dcterms:modified xsi:type="dcterms:W3CDTF">2023-04-03T07:53:37Z</dcterms:modified>
</cp:coreProperties>
</file>